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"/>
  </p:notesMasterIdLst>
  <p:sldIdLst>
    <p:sldId id="256" r:id="rId2"/>
    <p:sldId id="257" r:id="rId3"/>
    <p:sldId id="261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92" d="100"/>
          <a:sy n="92" d="100"/>
        </p:scale>
        <p:origin x="4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6DF65-C371-449C-AE4F-AC0FDA3137B1}" type="datetimeFigureOut">
              <a:rPr lang="it-IT" smtClean="0"/>
              <a:t>29/04/2021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0FDF9-ED95-4FDC-B0D6-A8A9C97427B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5266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F303-760A-452C-B8AF-525E69EAB426}" type="datetimeFigureOut">
              <a:rPr lang="it-IT" smtClean="0"/>
              <a:t>29/04/2021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1579-F458-4680-ADEE-FEEF9B6B69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8836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F303-760A-452C-B8AF-525E69EAB426}" type="datetimeFigureOut">
              <a:rPr lang="it-IT" smtClean="0"/>
              <a:t>29/04/2021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1579-F458-4680-ADEE-FEEF9B6B69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0705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F303-760A-452C-B8AF-525E69EAB426}" type="datetimeFigureOut">
              <a:rPr lang="it-IT" smtClean="0"/>
              <a:t>29/04/2021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1579-F458-4680-ADEE-FEEF9B6B69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6119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F303-760A-452C-B8AF-525E69EAB426}" type="datetimeFigureOut">
              <a:rPr lang="it-IT" smtClean="0"/>
              <a:t>29/04/2021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1579-F458-4680-ADEE-FEEF9B6B69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3512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F303-760A-452C-B8AF-525E69EAB426}" type="datetimeFigureOut">
              <a:rPr lang="it-IT" smtClean="0"/>
              <a:t>29/04/2021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1579-F458-4680-ADEE-FEEF9B6B69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9224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F303-760A-452C-B8AF-525E69EAB426}" type="datetimeFigureOut">
              <a:rPr lang="it-IT" smtClean="0"/>
              <a:t>29/04/2021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1579-F458-4680-ADEE-FEEF9B6B69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8057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F303-760A-452C-B8AF-525E69EAB426}" type="datetimeFigureOut">
              <a:rPr lang="it-IT" smtClean="0"/>
              <a:t>29/04/2021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1579-F458-4680-ADEE-FEEF9B6B69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2396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F303-760A-452C-B8AF-525E69EAB426}" type="datetimeFigureOut">
              <a:rPr lang="it-IT" smtClean="0"/>
              <a:t>29/04/2021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1579-F458-4680-ADEE-FEEF9B6B69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485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F303-760A-452C-B8AF-525E69EAB426}" type="datetimeFigureOut">
              <a:rPr lang="it-IT" smtClean="0"/>
              <a:t>29/04/2021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1579-F458-4680-ADEE-FEEF9B6B69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0258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F303-760A-452C-B8AF-525E69EAB426}" type="datetimeFigureOut">
              <a:rPr lang="it-IT" smtClean="0"/>
              <a:t>29/04/2021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1579-F458-4680-ADEE-FEEF9B6B69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9792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9F303-760A-452C-B8AF-525E69EAB426}" type="datetimeFigureOut">
              <a:rPr lang="it-IT" smtClean="0"/>
              <a:t>29/04/2021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61579-F458-4680-ADEE-FEEF9B6B69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840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9F303-760A-452C-B8AF-525E69EAB426}" type="datetimeFigureOut">
              <a:rPr lang="it-IT" smtClean="0"/>
              <a:t>29/04/2021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61579-F458-4680-ADEE-FEEF9B6B69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0130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png"/><Relationship Id="rId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image" Target="../media/image10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2C4C0E40-DD3B-4233-BD0D-33DA915502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5" r="8326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A317AED5-31DE-4478-898D-D311CE26AD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528" y="2125591"/>
            <a:ext cx="9801893" cy="5429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10000"/>
          </a:bodyPr>
          <a:lstStyle/>
          <a:p>
            <a:r>
              <a:rPr lang="it-IT" sz="36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ISTITUTO TECNICO «VITTORIO BACHELET»-FERRARA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930B4225-9D3A-4531-9CCF-FF14CCE99317}"/>
              </a:ext>
            </a:extLst>
          </p:cNvPr>
          <p:cNvSpPr txBox="1"/>
          <p:nvPr/>
        </p:nvSpPr>
        <p:spPr>
          <a:xfrm>
            <a:off x="3721884" y="1602371"/>
            <a:ext cx="4745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latin typeface="Arial Black" panose="020B0A04020102020204" pitchFamily="34" charset="0"/>
              </a:rPr>
              <a:t>SALUTE E BENESSERE</a:t>
            </a:r>
          </a:p>
        </p:txBody>
      </p:sp>
      <p:sp>
        <p:nvSpPr>
          <p:cNvPr id="15" name="CasellaDiTesto 14">
            <a:hlinkClick r:id="rId3" action="ppaction://hlinksldjump"/>
            <a:extLst>
              <a:ext uri="{FF2B5EF4-FFF2-40B4-BE49-F238E27FC236}">
                <a16:creationId xmlns:a16="http://schemas.microsoft.com/office/drawing/2014/main" xmlns="" id="{DCFAB59C-FFEB-47EE-A1A8-B2F3ECDE755C}"/>
              </a:ext>
            </a:extLst>
          </p:cNvPr>
          <p:cNvSpPr txBox="1"/>
          <p:nvPr/>
        </p:nvSpPr>
        <p:spPr>
          <a:xfrm>
            <a:off x="1972734" y="4512859"/>
            <a:ext cx="260208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b="1" u="sng" dirty="0"/>
              <a:t>OBIETTIVI AGENDA 2030</a:t>
            </a:r>
          </a:p>
        </p:txBody>
      </p:sp>
      <p:sp>
        <p:nvSpPr>
          <p:cNvPr id="16" name="CasellaDiTesto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B8F37CFF-C878-458B-9ED6-FC7D43EF0AB2}"/>
              </a:ext>
            </a:extLst>
          </p:cNvPr>
          <p:cNvSpPr txBox="1"/>
          <p:nvPr/>
        </p:nvSpPr>
        <p:spPr>
          <a:xfrm>
            <a:off x="6527801" y="4387429"/>
            <a:ext cx="23876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b="1" u="sng" dirty="0"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ALIMENTAZIONE SANA</a:t>
            </a:r>
            <a:endParaRPr lang="it-IT" b="1" u="sng" dirty="0"/>
          </a:p>
        </p:txBody>
      </p:sp>
      <p:sp>
        <p:nvSpPr>
          <p:cNvPr id="17" name="CasellaDiTesto 16">
            <a:hlinkClick r:id="rId5" action="ppaction://hlinksldjump"/>
            <a:extLst>
              <a:ext uri="{FF2B5EF4-FFF2-40B4-BE49-F238E27FC236}">
                <a16:creationId xmlns:a16="http://schemas.microsoft.com/office/drawing/2014/main" xmlns="" id="{CA963428-7D42-49C9-9160-0BBFEB36819A}"/>
              </a:ext>
            </a:extLst>
          </p:cNvPr>
          <p:cNvSpPr txBox="1"/>
          <p:nvPr/>
        </p:nvSpPr>
        <p:spPr>
          <a:xfrm>
            <a:off x="6547557" y="3405232"/>
            <a:ext cx="234808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b="1" u="sng" dirty="0"/>
              <a:t>DISTURBI ALIMENTARI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5CEA4205-52EE-48F6-90B9-0A7C8D28023E}"/>
              </a:ext>
            </a:extLst>
          </p:cNvPr>
          <p:cNvSpPr txBox="1"/>
          <p:nvPr/>
        </p:nvSpPr>
        <p:spPr>
          <a:xfrm>
            <a:off x="1706035" y="3307068"/>
            <a:ext cx="313548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L’IMPORTANZA DELL’ATTIVITÀ FISICA</a:t>
            </a:r>
            <a:endParaRPr lang="it-IT" b="1" dirty="0"/>
          </a:p>
        </p:txBody>
      </p:sp>
      <p:sp>
        <p:nvSpPr>
          <p:cNvPr id="19" name="Pulsante di azione: Fine 18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xmlns="" id="{0AE01F09-F3F4-4BF1-833F-769D41D952AA}"/>
              </a:ext>
            </a:extLst>
          </p:cNvPr>
          <p:cNvSpPr/>
          <p:nvPr/>
        </p:nvSpPr>
        <p:spPr>
          <a:xfrm>
            <a:off x="10837377" y="6186311"/>
            <a:ext cx="925689" cy="553156"/>
          </a:xfrm>
          <a:prstGeom prst="actionButtonEn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Pulsante di azione: Avanti o successivo 1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EE0CA441-6EFD-441D-ADD4-30C278FC9797}"/>
              </a:ext>
            </a:extLst>
          </p:cNvPr>
          <p:cNvSpPr/>
          <p:nvPr/>
        </p:nvSpPr>
        <p:spPr>
          <a:xfrm>
            <a:off x="9759823" y="6208889"/>
            <a:ext cx="925689" cy="530578"/>
          </a:xfrm>
          <a:prstGeom prst="actionButtonForwardNex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71375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E0BDFF9-F936-45B1-8578-71CD3756595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6838"/>
            <a:ext cx="5937250" cy="796925"/>
          </a:xfrm>
        </p:spPr>
        <p:txBody>
          <a:bodyPr>
            <a:normAutofit fontScale="90000"/>
          </a:bodyPr>
          <a:lstStyle/>
          <a:p>
            <a:r>
              <a:rPr lang="it-IT" sz="3600" b="1" dirty="0">
                <a:latin typeface="Arial Black" panose="020B0A04020102020204" pitchFamily="34" charset="0"/>
                <a:cs typeface="Aldhabi" panose="020B0604020202020204" pitchFamily="2" charset="-78"/>
              </a:rPr>
              <a:t>OBIETTIVI AGENDA 2030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2C2FA9EA-6938-41A5-9EE6-148268F9A78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97416" y="1126382"/>
            <a:ext cx="6138516" cy="13143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1800" dirty="0"/>
              <a:t>Entro il 2030, ridurre il tasso di mortalità materna globale, porre fine alle morti prevenibili di neonati e bambini sotto i 5 anni di età e ridurre di un terzo la mortalità prematura da malattie non trasmissibili attraverso la prevenzione e il trattamento e promuovere benessere e salute mentale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sz="1800" dirty="0"/>
          </a:p>
          <a:p>
            <a:endParaRPr lang="it-IT" sz="1800" dirty="0"/>
          </a:p>
        </p:txBody>
      </p:sp>
      <p:sp>
        <p:nvSpPr>
          <p:cNvPr id="5" name="Pulsante di azione: Avanti o successivo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xmlns="" id="{AF73CD34-3BA6-49CA-A2B7-9FA3591EB3ED}"/>
              </a:ext>
            </a:extLst>
          </p:cNvPr>
          <p:cNvSpPr/>
          <p:nvPr/>
        </p:nvSpPr>
        <p:spPr>
          <a:xfrm>
            <a:off x="10734806" y="96838"/>
            <a:ext cx="598311" cy="496710"/>
          </a:xfrm>
          <a:prstGeom prst="actionButtonForwardNex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Pulsante di azione: Fine 5">
            <a:hlinkClick r:id="" action="ppaction://hlinkshowjump?jump=lastslide" highlightClick="1"/>
            <a:extLst>
              <a:ext uri="{FF2B5EF4-FFF2-40B4-BE49-F238E27FC236}">
                <a16:creationId xmlns:a16="http://schemas.microsoft.com/office/drawing/2014/main" xmlns="" id="{85A67F8F-69E4-4533-A22C-0B204CF9AC40}"/>
              </a:ext>
            </a:extLst>
          </p:cNvPr>
          <p:cNvSpPr/>
          <p:nvPr/>
        </p:nvSpPr>
        <p:spPr>
          <a:xfrm>
            <a:off x="11409654" y="96838"/>
            <a:ext cx="598310" cy="496710"/>
          </a:xfrm>
          <a:prstGeom prst="actionButtonEnd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6E7D4E18-A6DC-41A6-86FF-48230E6F0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466" y="2153035"/>
            <a:ext cx="3238685" cy="161934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D39DB5C1-34E1-4988-B6D7-34BDBBDF9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916" y="5169930"/>
            <a:ext cx="2173002" cy="144721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3305F964-E7E5-4ABD-8A54-7F202D8F1128}"/>
              </a:ext>
            </a:extLst>
          </p:cNvPr>
          <p:cNvSpPr txBox="1"/>
          <p:nvPr/>
        </p:nvSpPr>
        <p:spPr>
          <a:xfrm>
            <a:off x="0" y="709097"/>
            <a:ext cx="6276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Tra i tanti obiettivi dell’Agenda 2030, riportiamo i più importanti: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3AEF02C3-FBF9-49C6-B4F2-BDDB7328864B}"/>
              </a:ext>
            </a:extLst>
          </p:cNvPr>
          <p:cNvSpPr txBox="1"/>
          <p:nvPr/>
        </p:nvSpPr>
        <p:spPr>
          <a:xfrm>
            <a:off x="6500377" y="919130"/>
            <a:ext cx="55608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Entro il 2030, porre fine alle epidemie di AIDS, tubercolosi, malaria e malattie tropicali trascurate; combattere l'epatite, le malattie di origine idrica e le altre malattie trasmissibili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C976754D-8653-4478-98AC-E8687B70FBE8}"/>
              </a:ext>
            </a:extLst>
          </p:cNvPr>
          <p:cNvSpPr txBox="1"/>
          <p:nvPr/>
        </p:nvSpPr>
        <p:spPr>
          <a:xfrm>
            <a:off x="230703" y="4039454"/>
            <a:ext cx="52214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Rafforzare la prevenzione e il trattamento di abuso di sostanze, tra cui l’abuso di stupefacenti e il consumo nocivo di alcol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xmlns="" id="{5FA9F71B-5C71-43DA-936C-C1132A2AE629}"/>
              </a:ext>
            </a:extLst>
          </p:cNvPr>
          <p:cNvSpPr txBox="1"/>
          <p:nvPr/>
        </p:nvSpPr>
        <p:spPr>
          <a:xfrm>
            <a:off x="6500377" y="3900955"/>
            <a:ext cx="556086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Entro il 2030, ridurre sostanzialmente il numero di decessi e malattie da sostanze chimiche pericolose e da contaminazione e inquinamento dell’aria, delle acque e del suolo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xmlns="" id="{C6DFF430-A87D-449E-8314-728419C49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0801" y="5152394"/>
            <a:ext cx="2062316" cy="1482289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xmlns="" id="{5BFBA431-AC9B-4C99-811D-4EA32A31F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648" y="5101284"/>
            <a:ext cx="2572834" cy="1447219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xmlns="" id="{BE986A68-311E-4A16-8920-46B17E087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0411" y="5089981"/>
            <a:ext cx="2351718" cy="1469823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xmlns="" id="{997037EF-10E9-4D01-B2A4-C064B7C043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888" y="2440761"/>
            <a:ext cx="2470786" cy="1439478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xmlns="" id="{4AEEF7C1-A9AF-4B42-B4C5-95D1AF9781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8311" y="2418070"/>
            <a:ext cx="2159759" cy="143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5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9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9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9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9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9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FEE78828-F0C7-4474-B6E0-46CEF7F97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12191998" cy="6857999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567AF09A-B3E5-46B9-870A-AEB478283402}"/>
              </a:ext>
            </a:extLst>
          </p:cNvPr>
          <p:cNvSpPr/>
          <p:nvPr/>
        </p:nvSpPr>
        <p:spPr>
          <a:xfrm>
            <a:off x="1535288" y="1027290"/>
            <a:ext cx="9166580" cy="434622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1800" b="1" dirty="0">
              <a:solidFill>
                <a:schemeClr val="bg1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D86A3AA2-53CB-4DD4-99C2-7BD4598913A3}"/>
              </a:ext>
            </a:extLst>
          </p:cNvPr>
          <p:cNvSpPr txBox="1"/>
          <p:nvPr/>
        </p:nvSpPr>
        <p:spPr>
          <a:xfrm>
            <a:off x="5350931" y="1301224"/>
            <a:ext cx="496711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I progressi dell’agenda 2030 sono stati posti sotto osservazione soprattutto nell’ultimo periodo in cui il covid ha portato a svariato problemi economici, politici e sanitari.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I progressi sono monitorati dall’ONU, in Italia in particolare dall’</a:t>
            </a:r>
            <a:r>
              <a:rPr lang="it-IT" dirty="0" err="1">
                <a:solidFill>
                  <a:schemeClr val="bg1"/>
                </a:solidFill>
              </a:rPr>
              <a:t>ASviS</a:t>
            </a:r>
            <a:r>
              <a:rPr lang="it-IT" dirty="0">
                <a:solidFill>
                  <a:schemeClr val="bg1"/>
                </a:solidFill>
              </a:rPr>
              <a:t>.</a:t>
            </a: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dirty="0">
                <a:solidFill>
                  <a:schemeClr val="bg1"/>
                </a:solidFill>
              </a:rPr>
              <a:t>Il COVID-19 ha gettato il mondo in una crisi sanitaria, economica e sociale senza precedenti e sta rendendo il percorso verso gli obiettivi ancor più arduo. La pandemia ha fatto peggiorare quasi tutti gli indici e questo mette in risalto quanto abbiamo bisogno di questa Agenda più che mai.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E404DBB2-E5BE-4096-839B-1382341A4132}"/>
              </a:ext>
            </a:extLst>
          </p:cNvPr>
          <p:cNvSpPr txBox="1"/>
          <p:nvPr/>
        </p:nvSpPr>
        <p:spPr>
          <a:xfrm>
            <a:off x="1659465" y="1422768"/>
            <a:ext cx="3691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Arial Black" panose="020B0A04020102020204" pitchFamily="34" charset="0"/>
              </a:rPr>
              <a:t>A CHE PUNTO SIAMO CON L’AGENDA 2030?</a:t>
            </a:r>
          </a:p>
        </p:txBody>
      </p:sp>
      <p:pic>
        <p:nvPicPr>
          <p:cNvPr id="9" name="Immagine 8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991D146D-C0F4-4A0D-A7AF-A98FA80BB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2252" y="6287075"/>
            <a:ext cx="731583" cy="506012"/>
          </a:xfrm>
          <a:prstGeom prst="rect">
            <a:avLst/>
          </a:prstGeom>
        </p:spPr>
      </p:pic>
      <p:pic>
        <p:nvPicPr>
          <p:cNvPr id="10" name="Immagin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F6780AE1-3FF1-410A-A8BA-F395CF437B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1782" y="6287075"/>
            <a:ext cx="609653" cy="506012"/>
          </a:xfrm>
          <a:prstGeom prst="rect">
            <a:avLst/>
          </a:prstGeom>
        </p:spPr>
      </p:pic>
      <p:pic>
        <p:nvPicPr>
          <p:cNvPr id="11" name="Immagin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0808D79-6DA0-43E9-8136-3E9195EDD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4648" y="6287075"/>
            <a:ext cx="609653" cy="506012"/>
          </a:xfrm>
          <a:prstGeom prst="rect">
            <a:avLst/>
          </a:prstGeom>
        </p:spPr>
      </p:pic>
      <p:pic>
        <p:nvPicPr>
          <p:cNvPr id="12" name="Immagine 11">
            <a:hlinkClick r:id="" action="ppaction://hlinkshowjump?jump=lastslide"/>
            <a:extLst>
              <a:ext uri="{FF2B5EF4-FFF2-40B4-BE49-F238E27FC236}">
                <a16:creationId xmlns:a16="http://schemas.microsoft.com/office/drawing/2014/main" xmlns="" id="{11D15DA7-985A-48B5-99A3-B1C279969F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5115" y="6287075"/>
            <a:ext cx="609653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1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6F106DE1-ACF9-45BF-8E19-F70C681C07E4}"/>
              </a:ext>
            </a:extLst>
          </p:cNvPr>
          <p:cNvSpPr txBox="1"/>
          <p:nvPr/>
        </p:nvSpPr>
        <p:spPr>
          <a:xfrm>
            <a:off x="248355" y="112889"/>
            <a:ext cx="5565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latin typeface="Arial Black" panose="020B0A04020102020204" pitchFamily="34" charset="0"/>
                <a:ea typeface="+mj-ea"/>
                <a:cs typeface="Aldhabi" panose="020B0604020202020204" pitchFamily="2" charset="-78"/>
              </a:rPr>
              <a:t>ALIMENTAZIONE SANA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E19725DD-8075-4759-B45D-7B5C96A7441C}"/>
              </a:ext>
            </a:extLst>
          </p:cNvPr>
          <p:cNvSpPr txBox="1"/>
          <p:nvPr/>
        </p:nvSpPr>
        <p:spPr>
          <a:xfrm>
            <a:off x="248354" y="651270"/>
            <a:ext cx="85118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/>
              <a:t>Una buona alimentazione deve ricorrere alla combinazione di alimenti diversi: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8447C04-DF36-49CD-B381-BF4295ACF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005" y="1262540"/>
            <a:ext cx="3458643" cy="419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8CAC88B4-0636-452F-A47D-8805D9C321EA}"/>
              </a:ext>
            </a:extLst>
          </p:cNvPr>
          <p:cNvSpPr txBox="1"/>
          <p:nvPr/>
        </p:nvSpPr>
        <p:spPr>
          <a:xfrm>
            <a:off x="206159" y="3683296"/>
            <a:ext cx="319179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L’acqua rappresenta la principale componente inorganica del corpo umano e, nonostante non fornisca energia, è essenziale per la sopravvivenza: alcuni studi affermano che 2 giorni senza apporto idrico possono causare gravi alterazioni metaboliche che possono condurre a morte.</a:t>
            </a:r>
          </a:p>
        </p:txBody>
      </p:sp>
      <p:pic>
        <p:nvPicPr>
          <p:cNvPr id="8" name="Immagine 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5ED94E3F-BA74-4C04-9832-D469A0CF6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1241" y="6122394"/>
            <a:ext cx="609653" cy="506012"/>
          </a:xfrm>
          <a:prstGeom prst="rect">
            <a:avLst/>
          </a:prstGeom>
        </p:spPr>
      </p:pic>
      <p:pic>
        <p:nvPicPr>
          <p:cNvPr id="10" name="Immagine 9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169E3059-19B7-4EC3-8B02-EA7C74086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9375" y="6122394"/>
            <a:ext cx="731583" cy="506012"/>
          </a:xfrm>
          <a:prstGeom prst="rect">
            <a:avLst/>
          </a:prstGeom>
        </p:spPr>
      </p:pic>
      <p:pic>
        <p:nvPicPr>
          <p:cNvPr id="11" name="Immagin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52908BE-2BD7-46A6-890D-5173D9D6E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8150" y="6122394"/>
            <a:ext cx="609653" cy="506012"/>
          </a:xfrm>
          <a:prstGeom prst="rect">
            <a:avLst/>
          </a:prstGeom>
        </p:spPr>
      </p:pic>
      <p:pic>
        <p:nvPicPr>
          <p:cNvPr id="12" name="Immagine 11">
            <a:hlinkClick r:id="" action="ppaction://hlinkshowjump?jump=lastslide"/>
            <a:extLst>
              <a:ext uri="{FF2B5EF4-FFF2-40B4-BE49-F238E27FC236}">
                <a16:creationId xmlns:a16="http://schemas.microsoft.com/office/drawing/2014/main" xmlns="" id="{DD542614-B912-4FB6-818C-DA8DCB9EDF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4995" y="6122394"/>
            <a:ext cx="609653" cy="50601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353189DD-82E2-415C-8600-B66111E5F5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159" y="1383216"/>
            <a:ext cx="1880042" cy="1052824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EA0E10F5-90D1-4037-A391-0EBC1471DA81}"/>
              </a:ext>
            </a:extLst>
          </p:cNvPr>
          <p:cNvSpPr txBox="1"/>
          <p:nvPr/>
        </p:nvSpPr>
        <p:spPr>
          <a:xfrm>
            <a:off x="630997" y="1051379"/>
            <a:ext cx="1140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GLUCIDI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xmlns="" id="{77434D1C-08DE-4F57-802D-0E61E0119B8F}"/>
              </a:ext>
            </a:extLst>
          </p:cNvPr>
          <p:cNvSpPr txBox="1"/>
          <p:nvPr/>
        </p:nvSpPr>
        <p:spPr>
          <a:xfrm>
            <a:off x="2794600" y="1039471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LIPIDI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838F3BA8-7419-44B5-A68A-85C0D0F796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2028" y="1408803"/>
            <a:ext cx="1596776" cy="1052947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7F3B90A1-27DA-4C8F-B60B-862F7C7CF71A}"/>
              </a:ext>
            </a:extLst>
          </p:cNvPr>
          <p:cNvSpPr txBox="1"/>
          <p:nvPr/>
        </p:nvSpPr>
        <p:spPr>
          <a:xfrm>
            <a:off x="4735290" y="1039471"/>
            <a:ext cx="1140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PROTEINE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678C9281-9263-478A-89E5-5C19971628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2741" y="1397109"/>
            <a:ext cx="1781895" cy="1137380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xmlns="" id="{43131F1F-39CC-4BEF-8B15-A74D590DD1DF}"/>
              </a:ext>
            </a:extLst>
          </p:cNvPr>
          <p:cNvSpPr txBox="1"/>
          <p:nvPr/>
        </p:nvSpPr>
        <p:spPr>
          <a:xfrm>
            <a:off x="206159" y="3228945"/>
            <a:ext cx="4176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Arial Black" panose="020B0A04020102020204" pitchFamily="34" charset="0"/>
              </a:rPr>
              <a:t>L’IMPORTANZA DELL’ACQUA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9CF2A849-A00B-43D0-93A9-DD0CB95F3888}"/>
              </a:ext>
            </a:extLst>
          </p:cNvPr>
          <p:cNvSpPr txBox="1"/>
          <p:nvPr/>
        </p:nvSpPr>
        <p:spPr>
          <a:xfrm>
            <a:off x="6803382" y="1039471"/>
            <a:ext cx="1174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VITAMINE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xmlns="" id="{341A270D-8969-4B4C-9F99-FD4A6B62F7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6268" y="1363503"/>
            <a:ext cx="1751586" cy="1204592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xmlns="" id="{8BA02901-9AB8-4A3F-8ABD-BDD61003EE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805" y="3594792"/>
            <a:ext cx="2850599" cy="1390228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xmlns="" id="{A4092D5F-A7EB-4AED-9E82-6F662950B5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0982" y="5202084"/>
            <a:ext cx="2850599" cy="14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7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 tmFilter="0,0; .5, 1; 1, 1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950"/>
                            </p:stCondLst>
                            <p:childTnLst>
                              <p:par>
                                <p:cTn id="30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 tmFilter="0,0; .5, 1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75"/>
                            </p:stCondLst>
                            <p:childTnLst>
                              <p:par>
                                <p:cTn id="43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 tmFilter="0,0; .5, 1; 1, 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50"/>
                            </p:stCondLst>
                            <p:childTnLst>
                              <p:par>
                                <p:cTn id="5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750" tmFilter="0,0; .5, 1; 1, 1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625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625"/>
                            </p:stCondLst>
                            <p:childTnLst>
                              <p:par>
                                <p:cTn id="7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625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875"/>
                            </p:stCondLst>
                            <p:childTnLst>
                              <p:par>
                                <p:cTn id="8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7870A6ED-EF8B-42D9-8607-CB67B4D6B0EB}"/>
              </a:ext>
            </a:extLst>
          </p:cNvPr>
          <p:cNvSpPr txBox="1"/>
          <p:nvPr/>
        </p:nvSpPr>
        <p:spPr>
          <a:xfrm>
            <a:off x="146755" y="90092"/>
            <a:ext cx="5452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latin typeface="Arial Black" panose="020B0A04020102020204" pitchFamily="34" charset="0"/>
                <a:ea typeface="+mj-ea"/>
                <a:cs typeface="Aldhabi" panose="020B0604020202020204" pitchFamily="2" charset="-78"/>
              </a:rPr>
              <a:t>DISTURBI ALIMENTARI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09846BFF-2B20-4953-8D71-B8EAF0ECB613}"/>
              </a:ext>
            </a:extLst>
          </p:cNvPr>
          <p:cNvSpPr txBox="1"/>
          <p:nvPr/>
        </p:nvSpPr>
        <p:spPr>
          <a:xfrm>
            <a:off x="346049" y="4102634"/>
            <a:ext cx="505394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/>
              <a:t>BIGORESSIA: </a:t>
            </a:r>
            <a:r>
              <a:rPr lang="it-IT" sz="1600" dirty="0"/>
              <a:t>Disturbo prevalentemente maschile, caratterizzato da eccessiva preoccupazione di avere un fisico magro e poco prestante, in persone visibilmente muscolose.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BFE1A956-ABCC-4A13-A53A-AC0544AA1308}"/>
              </a:ext>
            </a:extLst>
          </p:cNvPr>
          <p:cNvSpPr txBox="1"/>
          <p:nvPr/>
        </p:nvSpPr>
        <p:spPr>
          <a:xfrm>
            <a:off x="5858056" y="4161973"/>
            <a:ext cx="54525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/>
              <a:t>DRUNKORESSIA: </a:t>
            </a:r>
            <a:r>
              <a:rPr lang="it-IT" sz="1600" dirty="0"/>
              <a:t>Abitudine ad astenersi dall’assunzione di cibo per prepararsi ad assumere grandi quantità di superalcolici senza rischi per la linea.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FF634633-B12E-4127-9D10-7DBE251090CF}"/>
              </a:ext>
            </a:extLst>
          </p:cNvPr>
          <p:cNvSpPr txBox="1"/>
          <p:nvPr/>
        </p:nvSpPr>
        <p:spPr>
          <a:xfrm>
            <a:off x="5599289" y="1459959"/>
            <a:ext cx="65137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/>
              <a:t>ANORESSIA NERVOSA:  </a:t>
            </a:r>
            <a:r>
              <a:rPr lang="it-IT" sz="1600" dirty="0"/>
              <a:t>È un disturbo caratterizzato dalla riduzione nell’assunzione di cibo, per mantenere un basso peso, a causa di una intensa paura di ingrassare.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B78D97F0-AD33-4945-B5E9-63D5668F6426}"/>
              </a:ext>
            </a:extLst>
          </p:cNvPr>
          <p:cNvSpPr txBox="1"/>
          <p:nvPr/>
        </p:nvSpPr>
        <p:spPr>
          <a:xfrm>
            <a:off x="189394" y="1487847"/>
            <a:ext cx="54525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/>
              <a:t>BULIMIA:</a:t>
            </a:r>
            <a:r>
              <a:rPr lang="it-IT" sz="1600" dirty="0"/>
              <a:t> Disturbo caratterizzato da frequenti “abbuffate”, raramente associato a obesità, poiché le pazienti mettono in atto condotte di eliminazione (vomito autoindotto, lassativi).</a:t>
            </a:r>
          </a:p>
        </p:txBody>
      </p:sp>
      <p:pic>
        <p:nvPicPr>
          <p:cNvPr id="11" name="Immagine 10">
            <a:hlinkClick r:id="" action="ppaction://hlinkshowjump?jump=lastslide"/>
            <a:extLst>
              <a:ext uri="{FF2B5EF4-FFF2-40B4-BE49-F238E27FC236}">
                <a16:creationId xmlns:a16="http://schemas.microsoft.com/office/drawing/2014/main" xmlns="" id="{286BB754-65D1-4336-9E8D-4888F60F1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9461" y="60163"/>
            <a:ext cx="609653" cy="506012"/>
          </a:xfrm>
          <a:prstGeom prst="rect">
            <a:avLst/>
          </a:prstGeom>
        </p:spPr>
      </p:pic>
      <p:pic>
        <p:nvPicPr>
          <p:cNvPr id="12" name="Immagin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AD6D912-7A7D-4C89-B6FA-1F7B88014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937" y="60163"/>
            <a:ext cx="609653" cy="506012"/>
          </a:xfrm>
          <a:prstGeom prst="rect">
            <a:avLst/>
          </a:prstGeom>
        </p:spPr>
      </p:pic>
      <p:pic>
        <p:nvPicPr>
          <p:cNvPr id="13" name="Immagine 12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B5A6F291-45D1-4C88-963E-3208D1223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0297" y="60163"/>
            <a:ext cx="731583" cy="506012"/>
          </a:xfrm>
          <a:prstGeom prst="rect">
            <a:avLst/>
          </a:prstGeom>
        </p:spPr>
      </p:pic>
      <p:pic>
        <p:nvPicPr>
          <p:cNvPr id="14" name="Immagine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674E2C18-7767-4BDF-A03E-A7694CA17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41587" y="68480"/>
            <a:ext cx="609653" cy="50601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4033DFEC-006B-47BA-89BF-316FFB531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2198" y="2368192"/>
            <a:ext cx="2488536" cy="139358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E6EFC3A2-55E4-480B-AF48-08E071BD3B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2739" y="2384224"/>
            <a:ext cx="2397001" cy="156738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xmlns="" id="{85A54A76-E2E9-4FE8-A69E-983C0B316E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0074" y="2339869"/>
            <a:ext cx="2060449" cy="163118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xmlns="" id="{D75A65B8-EE27-4B2F-95D6-82455640CA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7466" y="5120525"/>
            <a:ext cx="1983471" cy="1486753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xmlns="" id="{AE34A2D3-FB43-4F90-A9EE-9424B06874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9833" y="5116201"/>
            <a:ext cx="2240690" cy="1491077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xmlns="" id="{CFBF6F11-86AE-4640-B415-4C66616275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331" y="5173190"/>
            <a:ext cx="1981376" cy="1318516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xmlns="" id="{97F26D7A-3BD9-46E2-934B-F27978EF47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20228" y="5116201"/>
            <a:ext cx="1805865" cy="1375505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5F40E4D9-2F96-430A-9D88-27C89FA081E2}"/>
              </a:ext>
            </a:extLst>
          </p:cNvPr>
          <p:cNvSpPr txBox="1"/>
          <p:nvPr/>
        </p:nvSpPr>
        <p:spPr>
          <a:xfrm>
            <a:off x="189394" y="580049"/>
            <a:ext cx="1204524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500" dirty="0"/>
              <a:t>I DCA (Disturbi del Comportamento Alimentare), alterano il consumo e l’assorbimento di cibo e il rapporto con il proprio corpo, compromettendo la salute fisica e il funzionamento psicosociale. Queste patologie colpiscono soprattutto il sesso femminile in età adolescenziale, anche se sono in aumento i casi nella popolazione maschile. Alcuni esempi sono:</a:t>
            </a:r>
          </a:p>
        </p:txBody>
      </p:sp>
    </p:spTree>
    <p:extLst>
      <p:ext uri="{BB962C8B-B14F-4D97-AF65-F5344CB8AC3E}">
        <p14:creationId xmlns:p14="http://schemas.microsoft.com/office/powerpoint/2010/main" val="303161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25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25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95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48891BE9-BCDB-4BA2-B413-BD44BC154E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70" r="-1" b="20579"/>
          <a:stretch/>
        </p:blipFill>
        <p:spPr>
          <a:xfrm>
            <a:off x="7885" y="0"/>
            <a:ext cx="12188932" cy="685442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81CD866-52B5-4280-A92B-56BDFD1E9A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89648" y="0"/>
            <a:ext cx="6102351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6EEF187-8434-4B76-BE40-006EEBB263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102351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5566CFEA-5D9D-4C0C-AB18-030AC15DF708}"/>
              </a:ext>
            </a:extLst>
          </p:cNvPr>
          <p:cNvSpPr txBox="1"/>
          <p:nvPr/>
        </p:nvSpPr>
        <p:spPr>
          <a:xfrm>
            <a:off x="6490103" y="-798358"/>
            <a:ext cx="5061030" cy="3360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L’IMPORTANZA DELL’ATTIVITÀ FISICA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3414075F-6C3C-46DB-BA31-8B2200717D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128" r="-3" b="2917"/>
          <a:stretch/>
        </p:blipFill>
        <p:spPr>
          <a:xfrm>
            <a:off x="6990028" y="1748771"/>
            <a:ext cx="4516920" cy="238591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D362F5D3-BF8F-4509-B5DB-CFA5336121B3}"/>
              </a:ext>
            </a:extLst>
          </p:cNvPr>
          <p:cNvSpPr txBox="1"/>
          <p:nvPr/>
        </p:nvSpPr>
        <p:spPr>
          <a:xfrm>
            <a:off x="792715" y="1151467"/>
            <a:ext cx="4516920" cy="4380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2400" b="1" u="sng" dirty="0"/>
              <a:t>I BENEFICI DELL'ATTIVITÀ FISICA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miglioramento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funzione</a:t>
            </a:r>
            <a:r>
              <a:rPr lang="en-US" dirty="0"/>
              <a:t> </a:t>
            </a:r>
            <a:r>
              <a:rPr lang="en-US" dirty="0" err="1"/>
              <a:t>cardiaca</a:t>
            </a:r>
            <a:r>
              <a:rPr lang="en-US" dirty="0"/>
              <a:t>;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stabilizzazione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valori</a:t>
            </a:r>
            <a:r>
              <a:rPr lang="en-US" dirty="0"/>
              <a:t> di </a:t>
            </a:r>
            <a:r>
              <a:rPr lang="en-US" dirty="0" err="1"/>
              <a:t>pressione</a:t>
            </a:r>
            <a:r>
              <a:rPr lang="en-US" dirty="0"/>
              <a:t> arteriosa;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regolarizzazione</a:t>
            </a:r>
            <a:r>
              <a:rPr lang="en-US" dirty="0"/>
              <a:t> del </a:t>
            </a:r>
            <a:r>
              <a:rPr lang="en-US" dirty="0" err="1"/>
              <a:t>metabolismo</a:t>
            </a:r>
            <a:r>
              <a:rPr lang="en-US" dirty="0"/>
              <a:t> </a:t>
            </a:r>
            <a:r>
              <a:rPr lang="en-US" dirty="0" err="1"/>
              <a:t>lipidico</a:t>
            </a:r>
            <a:r>
              <a:rPr lang="en-US" dirty="0"/>
              <a:t> e </a:t>
            </a:r>
            <a:r>
              <a:rPr lang="en-US" dirty="0" err="1"/>
              <a:t>glucidico</a:t>
            </a:r>
            <a:r>
              <a:rPr lang="en-US" dirty="0"/>
              <a:t>;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miglioramento</a:t>
            </a:r>
            <a:r>
              <a:rPr lang="en-US" dirty="0"/>
              <a:t> del </a:t>
            </a:r>
            <a:r>
              <a:rPr lang="en-US" dirty="0" err="1"/>
              <a:t>tono</a:t>
            </a:r>
            <a:r>
              <a:rPr lang="en-US" dirty="0"/>
              <a:t> </a:t>
            </a:r>
            <a:r>
              <a:rPr lang="en-US" dirty="0" err="1"/>
              <a:t>muscolare</a:t>
            </a:r>
            <a:r>
              <a:rPr lang="en-US" dirty="0"/>
              <a:t> e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capacità</a:t>
            </a:r>
            <a:r>
              <a:rPr lang="en-US" dirty="0"/>
              <a:t> di </a:t>
            </a:r>
            <a:r>
              <a:rPr lang="en-US" dirty="0" err="1"/>
              <a:t>equilibrio</a:t>
            </a:r>
            <a:r>
              <a:rPr lang="en-US" dirty="0"/>
              <a:t>;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effetti</a:t>
            </a:r>
            <a:r>
              <a:rPr lang="en-US" dirty="0"/>
              <a:t> </a:t>
            </a:r>
            <a:r>
              <a:rPr lang="en-US" dirty="0" err="1"/>
              <a:t>benefici</a:t>
            </a:r>
            <a:r>
              <a:rPr lang="en-US" dirty="0"/>
              <a:t> a </a:t>
            </a:r>
            <a:r>
              <a:rPr lang="en-US" dirty="0" err="1"/>
              <a:t>livello</a:t>
            </a:r>
            <a:r>
              <a:rPr lang="en-US" dirty="0"/>
              <a:t> </a:t>
            </a:r>
            <a:r>
              <a:rPr lang="en-US" dirty="0" err="1"/>
              <a:t>psicologico</a:t>
            </a:r>
            <a:r>
              <a:rPr lang="en-US" dirty="0"/>
              <a:t>, con </a:t>
            </a:r>
            <a:r>
              <a:rPr lang="en-US" dirty="0" err="1"/>
              <a:t>miglioramento</a:t>
            </a:r>
            <a:r>
              <a:rPr lang="en-US" dirty="0"/>
              <a:t> in </a:t>
            </a:r>
            <a:r>
              <a:rPr lang="en-US" dirty="0" err="1"/>
              <a:t>particolare</a:t>
            </a:r>
            <a:r>
              <a:rPr lang="en-US" dirty="0"/>
              <a:t> </a:t>
            </a:r>
            <a:r>
              <a:rPr lang="en-US" dirty="0" err="1"/>
              <a:t>dell'umore</a:t>
            </a:r>
            <a:r>
              <a:rPr lang="en-US" dirty="0"/>
              <a:t> e </a:t>
            </a:r>
            <a:r>
              <a:rPr lang="en-US" dirty="0" err="1"/>
              <a:t>dell'autostima</a:t>
            </a:r>
            <a:r>
              <a:rPr lang="en-US" dirty="0"/>
              <a:t>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06CE015B-3BC9-47C1-B393-502BD6DD9C38}"/>
              </a:ext>
            </a:extLst>
          </p:cNvPr>
          <p:cNvSpPr txBox="1"/>
          <p:nvPr/>
        </p:nvSpPr>
        <p:spPr>
          <a:xfrm>
            <a:off x="6247229" y="4480478"/>
            <a:ext cx="578718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dirty="0"/>
              <a:t>L'attività fisica, svolta con regolarità e attenzione alle capacità individuali, riduce la frequenza (morbilità) e la mortalità per diverse malattie di grande rilevanza socio-sanitaria come la cardiopatia ischemica, l'ipertensione, il diabete, l'obesità, l'osteoporosi, la depressione e alcune forme tumorali.</a:t>
            </a:r>
          </a:p>
        </p:txBody>
      </p:sp>
      <p:pic>
        <p:nvPicPr>
          <p:cNvPr id="10" name="Immagine 9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510D4470-80F3-4003-940B-ABDB317F4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914" y="6177436"/>
            <a:ext cx="731583" cy="506012"/>
          </a:xfrm>
          <a:prstGeom prst="rect">
            <a:avLst/>
          </a:prstGeom>
        </p:spPr>
      </p:pic>
      <p:pic>
        <p:nvPicPr>
          <p:cNvPr id="11" name="Immagine 10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39B7CDA5-0CF5-4FD1-B431-E2CBDFC1F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831" y="6177436"/>
            <a:ext cx="609653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711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387</TotalTime>
  <Words>590</Words>
  <Application>Microsoft Office PowerPoint</Application>
  <PresentationFormat>Widescreen</PresentationFormat>
  <Paragraphs>41</Paragraphs>
  <Slides>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3" baseType="lpstr">
      <vt:lpstr>Aharoni</vt:lpstr>
      <vt:lpstr>Aldhabi</vt:lpstr>
      <vt:lpstr>Arial</vt:lpstr>
      <vt:lpstr>Arial Black</vt:lpstr>
      <vt:lpstr>Calibri</vt:lpstr>
      <vt:lpstr>Calibri Light</vt:lpstr>
      <vt:lpstr>Office Theme</vt:lpstr>
      <vt:lpstr>Presentazione standard di PowerPoint</vt:lpstr>
      <vt:lpstr>OBIETTIVI AGENDA 2030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hp25</dc:creator>
  <cp:lastModifiedBy>BONINI PAOLA</cp:lastModifiedBy>
  <cp:revision>32</cp:revision>
  <dcterms:created xsi:type="dcterms:W3CDTF">2021-04-23T08:19:06Z</dcterms:created>
  <dcterms:modified xsi:type="dcterms:W3CDTF">2021-04-29T11:21:09Z</dcterms:modified>
</cp:coreProperties>
</file>